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70" r:id="rId4"/>
    <p:sldId id="257" r:id="rId5"/>
    <p:sldId id="271" r:id="rId6"/>
    <p:sldId id="264" r:id="rId7"/>
    <p:sldId id="276" r:id="rId8"/>
    <p:sldId id="265" r:id="rId9"/>
    <p:sldId id="273" r:id="rId10"/>
    <p:sldId id="267" r:id="rId11"/>
    <p:sldId id="268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A1A"/>
    <a:srgbClr val="F0894C"/>
    <a:srgbClr val="FEAB49"/>
    <a:srgbClr val="EB9C69"/>
    <a:srgbClr val="D95D15"/>
    <a:srgbClr val="E3601F"/>
    <a:srgbClr val="FFFFFF"/>
    <a:srgbClr val="DE6320"/>
    <a:srgbClr val="A5939D"/>
    <a:srgbClr val="F49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2241F-3776-4CD7-AC5E-16F57A4A8EC0}" v="1" dt="2025-12-19T13:35:53.297"/>
    <p1510:client id="{44596A02-9B65-0068-5361-4A565FEAB942}" v="3" dt="2025-12-18T21:32:24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36"/>
    <p:restoredTop sz="94625"/>
  </p:normalViewPr>
  <p:slideViewPr>
    <p:cSldViewPr snapToGrid="0">
      <p:cViewPr varScale="1">
        <p:scale>
          <a:sx n="116" d="100"/>
          <a:sy n="116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2CF15-7404-4A8C-A824-45FEFE79422F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9708-18FA-4A79-ACAC-321C3DC87B4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43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09708-18FA-4A79-ACAC-321C3DC87B4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120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09708-18FA-4A79-ACAC-321C3DC87B4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894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DIA JOLAN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09708-18FA-4A79-ACAC-321C3DC87B4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66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DIA JOLAN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09708-18FA-4A79-ACAC-321C3DC87B4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033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EF37D-6B4E-90F5-EB28-78FDAA23A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8A69AA6-B77F-8B3F-3C5F-BDCC8AB42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1F20C9-55CE-D07B-DEF0-21F38A3F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11BC77D-704C-C471-AA60-3314A7340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0591D0-7DBB-E655-C85A-1830D003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355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F3403-A017-CB70-58B9-38FBDAFA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3D55F6C-504E-CDCC-78C3-45A507677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A63DAB-B5C3-BCE0-784F-EAA77A0C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E9C2D3-3C1A-EB1C-BA07-B655B632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38FE1B-19AB-12FA-5E62-D7CAFBC9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934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B3BD95E-15D0-A8BE-A70B-863C7C46C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E29B04E-DBD5-4B5A-8993-CA46981B9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C2A481-5751-6A83-C174-C17A22CB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DA3031-3F84-6AFC-7CF4-F4C0A5E1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169290-E274-BCFC-C811-D1E85710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337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41166-F9EC-F208-B2D1-76044789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BCFCC2-AE33-BBC7-8CFE-C7F568A03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5FFF263-937E-E73E-A628-499D57AD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0D76FD-4109-F010-EDBF-CC9686D2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BCACE2-8D79-4323-37B1-BE66FA1F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956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EE7CB-F534-1351-0680-7DCEC3D0F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BC9AAC0-8F2C-1010-BCD4-7ACAC406F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49E3BC-C2F8-6ADB-F8CE-9242DB507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D21FE3-4C74-498E-8B6E-498D9784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A66836-C753-6221-0A52-E7E8DF71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536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849FE-476D-9E43-DE00-BA1ECE60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BB266E-E8B9-BB8F-208D-015A18C45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ECA64BD-B316-5F8A-38E2-C79655FB5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EEC066-64B7-31C5-1C31-61B3CA2F2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706D8E-137A-227F-268D-91C270FD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B44A90-0213-5767-8EEC-5A1904CD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350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9C534-F724-D94F-50D0-92465AD8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6420DD-11CA-E06C-A33B-67BAAC431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6FCC86F-0FBC-96B5-31F3-798305E6E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4C28C66-B8B0-83C0-906F-905B619A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0B8195E-5916-902C-C60A-6BC4DB2F9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B095C49-099D-6B4B-93B1-8DE3BD31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317B7D7-A721-FCEF-8943-C2258EF5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1C1C73F-FE05-D1C3-8C66-FCE6899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613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14FD4-AF89-DD0E-7A93-78677BF7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7A4565C-51AE-27B6-3988-7D08109B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D3E96F0-79F6-3079-4AB2-E4396470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8C08B8-4B60-D8BE-DEC9-9FC2ABC6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55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62C978E-7278-8165-AA5D-91F143CA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6D88493-F8A3-F863-B2B0-BED1DD77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B250BB-A607-7BC1-A992-B7430274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426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C039C-ADF6-1C9B-7A6B-AA359A054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B53D77-EB41-2BD1-2B4E-ACD518469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D999DFB-F51E-41C8-D670-79218A984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79372C3-0C6A-3448-C8AC-BAF63AE3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AD8EF07-7B32-E826-C55C-387E99A5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6FDA71-0F32-157D-D5D5-FDD80943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221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4803B-95BC-91B4-465B-6D2B240E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72B303A-0048-BB6F-6A1D-E0822EECF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8384C65-BA32-3D94-86C6-37F0B5E90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9240A1-F98E-DED0-0B69-D9C1451B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78A4AB-F787-9CF7-B129-D8B9DEE8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4DC087-9EC8-C1D0-BD45-86B47190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344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96F0DA5-1BA1-35C0-234D-620FE7FE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44B4FB8-2FA3-003C-0A8C-9CC3ED8B4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69F853-0C75-290B-3AA0-E1B1871A5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7DDB82-19C6-4994-9428-F009ECFB6D04}" type="datetimeFigureOut">
              <a:rPr lang="nl-BE" smtClean="0"/>
              <a:t>19/12/2025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AC33FD-5F7E-88DA-3EDA-83160EA0C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FC7C399-B4AD-2B4B-E24E-0E8541068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278609-8D48-4587-8CD7-809CB444AFA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47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C0A4045-5E73-E60F-D51B-418A8BF8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490F395-8A74-82E0-5F80-275C5AE01707}"/>
              </a:ext>
            </a:extLst>
          </p:cNvPr>
          <p:cNvSpPr txBox="1"/>
          <p:nvPr/>
        </p:nvSpPr>
        <p:spPr>
          <a:xfrm>
            <a:off x="9686109" y="5909922"/>
            <a:ext cx="3670663" cy="784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27/01/2026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4BD7889-01AB-9030-3626-D4B51E3DE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994" y="4292317"/>
            <a:ext cx="10058400" cy="23181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Group 13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Axelle Van </a:t>
            </a:r>
            <a:r>
              <a:rPr lang="en-US" dirty="0" err="1">
                <a:solidFill>
                  <a:srgbClr val="FFFFFF"/>
                </a:solidFill>
              </a:rPr>
              <a:t>Langenhove</a:t>
            </a:r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Lotte Cammu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Mathias De </a:t>
            </a:r>
            <a:r>
              <a:rPr lang="en-US" dirty="0" err="1">
                <a:solidFill>
                  <a:srgbClr val="FFFFFF"/>
                </a:solidFill>
              </a:rPr>
              <a:t>Vulder</a:t>
            </a:r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Jolan </a:t>
            </a:r>
            <a:r>
              <a:rPr lang="en-US" dirty="0" err="1">
                <a:solidFill>
                  <a:srgbClr val="FFFFFF"/>
                </a:solidFill>
              </a:rPr>
              <a:t>Vantroyen</a:t>
            </a:r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Thibault Ledegen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67B74CC-87E6-AC12-EF3A-00BDF33CFB41}"/>
              </a:ext>
            </a:extLst>
          </p:cNvPr>
          <p:cNvSpPr/>
          <p:nvPr/>
        </p:nvSpPr>
        <p:spPr>
          <a:xfrm>
            <a:off x="-186165" y="0"/>
            <a:ext cx="12564328" cy="8370983"/>
          </a:xfrm>
          <a:custGeom>
            <a:avLst/>
            <a:gdLst/>
            <a:ahLst/>
            <a:cxnLst/>
            <a:rect l="l" t="t" r="r" b="b"/>
            <a:pathLst>
              <a:path w="18846492" h="12556475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nl-BE" sz="1200"/>
          </a:p>
        </p:txBody>
      </p:sp>
      <p:pic>
        <p:nvPicPr>
          <p:cNvPr id="3" name="Afbeelding 2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1EA5DBDC-41CD-E819-B001-C9A2BD69E1B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51" y="6020601"/>
            <a:ext cx="1256097" cy="83739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C9A6617B-12E0-A170-8A80-82CDAD7F53BF}"/>
              </a:ext>
            </a:extLst>
          </p:cNvPr>
          <p:cNvSpPr txBox="1"/>
          <p:nvPr/>
        </p:nvSpPr>
        <p:spPr>
          <a:xfrm>
            <a:off x="646646" y="505992"/>
            <a:ext cx="745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b="1" dirty="0">
                <a:latin typeface="Montserrat" panose="00000500000000000000" pitchFamily="2" charset="0"/>
              </a:rPr>
              <a:t>DEMONSTRATION</a:t>
            </a:r>
          </a:p>
        </p:txBody>
      </p:sp>
      <p:pic>
        <p:nvPicPr>
          <p:cNvPr id="5" name="2025-12-18 22-16-02">
            <a:hlinkClick r:id="" action="ppaction://media"/>
            <a:extLst>
              <a:ext uri="{FF2B5EF4-FFF2-40B4-BE49-F238E27FC236}">
                <a16:creationId xmlns:a16="http://schemas.microsoft.com/office/drawing/2014/main" id="{30A64FA2-7446-AE25-0793-266BD0EE9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" y="1229078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4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E43DC0-5C6B-556E-74F7-A0614D558E6F}"/>
              </a:ext>
            </a:extLst>
          </p:cNvPr>
          <p:cNvSpPr/>
          <p:nvPr/>
        </p:nvSpPr>
        <p:spPr>
          <a:xfrm>
            <a:off x="-113853" y="1"/>
            <a:ext cx="12564328" cy="8370983"/>
          </a:xfrm>
          <a:custGeom>
            <a:avLst/>
            <a:gdLst/>
            <a:ahLst/>
            <a:cxnLst/>
            <a:rect l="l" t="t" r="r" b="b"/>
            <a:pathLst>
              <a:path w="18846492" h="12556475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nl-BE" sz="1200"/>
          </a:p>
        </p:txBody>
      </p:sp>
      <p:pic>
        <p:nvPicPr>
          <p:cNvPr id="3" name="Afbeelding 2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B154680E-99BD-4814-ABBA-C3DC80B594A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51" y="6020601"/>
            <a:ext cx="1256097" cy="83739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91DF56A-C07C-EC1A-42D4-47A30EE8695D}"/>
              </a:ext>
            </a:extLst>
          </p:cNvPr>
          <p:cNvSpPr txBox="1"/>
          <p:nvPr/>
        </p:nvSpPr>
        <p:spPr>
          <a:xfrm>
            <a:off x="1896861" y="2452456"/>
            <a:ext cx="8398276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650" b="1">
                <a:latin typeface="Montserrat" panose="000005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7006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>
            <a:extLst>
              <a:ext uri="{FF2B5EF4-FFF2-40B4-BE49-F238E27FC236}">
                <a16:creationId xmlns:a16="http://schemas.microsoft.com/office/drawing/2014/main" id="{FC8E1D62-4A34-E7C5-EBEA-CCB88CD53D47}"/>
              </a:ext>
            </a:extLst>
          </p:cNvPr>
          <p:cNvSpPr/>
          <p:nvPr/>
        </p:nvSpPr>
        <p:spPr>
          <a:xfrm>
            <a:off x="-200117" y="-179683"/>
            <a:ext cx="12336958" cy="8383273"/>
          </a:xfrm>
          <a:custGeom>
            <a:avLst/>
            <a:gdLst/>
            <a:ahLst/>
            <a:cxnLst/>
            <a:rect l="l" t="t" r="r" b="b"/>
            <a:pathLst>
              <a:path w="18846492" h="12556475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nl-BE" sz="1200"/>
          </a:p>
        </p:txBody>
      </p:sp>
      <p:sp>
        <p:nvSpPr>
          <p:cNvPr id="2" name="AutoShape 2"/>
          <p:cNvSpPr/>
          <p:nvPr/>
        </p:nvSpPr>
        <p:spPr>
          <a:xfrm>
            <a:off x="1632887" y="4091799"/>
            <a:ext cx="8705795" cy="0"/>
          </a:xfrm>
          <a:prstGeom prst="line">
            <a:avLst/>
          </a:prstGeom>
          <a:ln w="57150" cap="rnd">
            <a:solidFill>
              <a:srgbClr val="CED5E6"/>
            </a:solidFill>
            <a:prstDash val="sysDash"/>
            <a:headEnd type="oval" w="lg" len="lg"/>
            <a:tailEnd type="arrow" w="med" len="sm"/>
          </a:ln>
        </p:spPr>
        <p:txBody>
          <a:bodyPr/>
          <a:lstStyle/>
          <a:p>
            <a:endParaRPr lang="nl-BE" sz="1200"/>
          </a:p>
        </p:txBody>
      </p:sp>
      <p:grpSp>
        <p:nvGrpSpPr>
          <p:cNvPr id="3" name="Group 3"/>
          <p:cNvGrpSpPr/>
          <p:nvPr/>
        </p:nvGrpSpPr>
        <p:grpSpPr>
          <a:xfrm>
            <a:off x="9038817" y="3901299"/>
            <a:ext cx="381000" cy="381000"/>
            <a:chOff x="0" y="0"/>
            <a:chExt cx="762000" cy="762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62000" cy="762000"/>
              <a:chOff x="0" y="0"/>
              <a:chExt cx="2217531" cy="221753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4F8FF"/>
              </a:solidFill>
              <a:ln w="57150" cap="sq">
                <a:solidFill>
                  <a:srgbClr val="FFA67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207894" y="188844"/>
                <a:ext cx="1801744" cy="182079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802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90500" y="190500"/>
              <a:ext cx="381000" cy="381000"/>
              <a:chOff x="0" y="0"/>
              <a:chExt cx="2217531" cy="221753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FA67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207894" y="188844"/>
                <a:ext cx="1801744" cy="182079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802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8189500" y="2674525"/>
            <a:ext cx="207658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Questions about our application,</a:t>
            </a:r>
            <a:endParaRPr lang="nl-NL" sz="1000" dirty="0">
              <a:latin typeface="Montserrat"/>
            </a:endParaRPr>
          </a:p>
          <a:p>
            <a:pPr algn="ctr">
              <a:lnSpc>
                <a:spcPts val="1224"/>
              </a:lnSpc>
            </a:pPr>
            <a:r>
              <a:rPr lang="en-US" sz="10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presentation or database models</a:t>
            </a:r>
            <a:endParaRPr lang="en-US" sz="1000" dirty="0"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23001" y="2420799"/>
            <a:ext cx="1587500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sz="1341" b="1" dirty="0">
                <a:solidFill>
                  <a:srgbClr val="000000"/>
                </a:solidFill>
                <a:latin typeface="UGent Panno Text" panose="02000506040000040003" pitchFamily="2" charset="0"/>
                <a:ea typeface="Bebas Neue Bold"/>
                <a:cs typeface="Bebas Neue Bold"/>
                <a:sym typeface="Bebas Neue Bold"/>
              </a:rPr>
              <a:t>QUESTIONS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968362" y="3901299"/>
            <a:ext cx="381000" cy="381000"/>
            <a:chOff x="0" y="0"/>
            <a:chExt cx="762000" cy="7620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62000" cy="762000"/>
              <a:chOff x="0" y="0"/>
              <a:chExt cx="2217531" cy="221753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4F8FF"/>
              </a:solidFill>
              <a:ln w="57150" cap="sq">
                <a:solidFill>
                  <a:srgbClr val="FFA67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207894" y="179319"/>
                <a:ext cx="1801744" cy="183031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391"/>
                  </a:lnSpc>
                </a:pPr>
                <a:endParaRPr sz="1200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90500" y="190500"/>
              <a:ext cx="381000" cy="381000"/>
              <a:chOff x="0" y="0"/>
              <a:chExt cx="2217531" cy="221753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FA67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207894" y="179319"/>
                <a:ext cx="1801744" cy="183031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391"/>
                  </a:lnSpc>
                </a:pPr>
                <a:endParaRPr sz="1200"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5365112" y="2032309"/>
            <a:ext cx="1587500" cy="21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sz="1300" b="1" dirty="0">
                <a:solidFill>
                  <a:srgbClr val="000000"/>
                </a:solidFill>
                <a:latin typeface="UGent Panno Text" panose="02000506040000040003" pitchFamily="2" charset="0"/>
                <a:ea typeface="Bebas Neue Bold"/>
                <a:cs typeface="Bebas Neue Bold"/>
                <a:sym typeface="Bebas Neue Bold"/>
              </a:rPr>
              <a:t>OUR FEATURES</a:t>
            </a:r>
            <a:endParaRPr lang="en-US" sz="1300" b="1" dirty="0">
              <a:solidFill>
                <a:srgbClr val="000000"/>
              </a:solidFill>
              <a:latin typeface="UGent Panno Text" panose="02000506040000040003" pitchFamily="2" charset="0"/>
              <a:ea typeface="Bebas Neue Bold"/>
              <a:cs typeface="Bebas Neue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7503589" y="3901299"/>
            <a:ext cx="381000" cy="381000"/>
            <a:chOff x="0" y="0"/>
            <a:chExt cx="762000" cy="76200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762000" cy="762000"/>
              <a:chOff x="0" y="0"/>
              <a:chExt cx="2217531" cy="221753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4F8FF"/>
              </a:solidFill>
              <a:ln w="57150" cap="sq">
                <a:solidFill>
                  <a:srgbClr val="FFA67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207894" y="179319"/>
                <a:ext cx="1801744" cy="183031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391"/>
                  </a:lnSpc>
                </a:pPr>
                <a:endParaRPr sz="120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90500" y="190500"/>
              <a:ext cx="381000" cy="381000"/>
              <a:chOff x="0" y="0"/>
              <a:chExt cx="2217531" cy="221753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FA67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207894" y="179319"/>
                <a:ext cx="1801744" cy="183031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391"/>
                  </a:lnSpc>
                </a:pPr>
                <a:endParaRPr sz="1200"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7019164" y="5306632"/>
            <a:ext cx="150463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"/>
              </a:lnSpc>
            </a:pPr>
            <a:r>
              <a:rPr lang="en-US" sz="1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Demo of our application and the implemented features</a:t>
            </a:r>
            <a:endParaRPr lang="en-US" sz="1000" dirty="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026958" y="5035491"/>
            <a:ext cx="1524762" cy="21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sz="1341" b="1" dirty="0">
                <a:solidFill>
                  <a:srgbClr val="000000"/>
                </a:solidFill>
                <a:latin typeface="UGent Panno Text" panose="02000506040000040003" pitchFamily="2" charset="0"/>
                <a:ea typeface="Bebas Neue Bold"/>
                <a:cs typeface="Bebas Neue Bold"/>
                <a:sym typeface="Bebas Neue Bold"/>
              </a:rPr>
              <a:t>DEMONSTRATION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4433515" y="3901299"/>
            <a:ext cx="381000" cy="381000"/>
            <a:chOff x="0" y="0"/>
            <a:chExt cx="762000" cy="76200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762000" cy="762000"/>
              <a:chOff x="0" y="0"/>
              <a:chExt cx="2217531" cy="2217531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4F8FF"/>
              </a:solidFill>
              <a:ln w="57150" cap="sq">
                <a:solidFill>
                  <a:srgbClr val="FFA67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207894" y="188844"/>
                <a:ext cx="1801744" cy="182079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802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90500" y="190500"/>
              <a:ext cx="381000" cy="381000"/>
              <a:chOff x="0" y="0"/>
              <a:chExt cx="2217531" cy="2217531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FA67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207894" y="188844"/>
                <a:ext cx="1801744" cy="182079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802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</p:grpSp>
      <p:sp>
        <p:nvSpPr>
          <p:cNvPr id="41" name="TextBox 41"/>
          <p:cNvSpPr txBox="1"/>
          <p:nvPr/>
        </p:nvSpPr>
        <p:spPr>
          <a:xfrm>
            <a:off x="3806558" y="5306632"/>
            <a:ext cx="155303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4"/>
              </a:lnSpc>
            </a:pPr>
            <a:r>
              <a:rPr lang="en-US" sz="1000" dirty="0">
                <a:latin typeface="Montserrat"/>
              </a:rPr>
              <a:t>The application from both traveler and organizer perspectives</a:t>
            </a:r>
            <a:endParaRPr lang="en-US" sz="1000" dirty="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436897" y="5024878"/>
            <a:ext cx="2373476" cy="21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sz="1341" b="1" dirty="0">
                <a:solidFill>
                  <a:srgbClr val="000000"/>
                </a:solidFill>
                <a:latin typeface="UGent Panno Text" panose="02000506040000040003" pitchFamily="2" charset="0"/>
                <a:ea typeface="Bebas Neue Bold"/>
                <a:cs typeface="Bebas Neue Bold"/>
                <a:sym typeface="Bebas Neue Bold"/>
              </a:rPr>
              <a:t>TRAVELER / ORGINAZER JOURNEY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898669" y="3901299"/>
            <a:ext cx="381000" cy="381000"/>
            <a:chOff x="0" y="0"/>
            <a:chExt cx="762000" cy="762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762000" cy="762000"/>
              <a:chOff x="0" y="0"/>
              <a:chExt cx="2217531" cy="221753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4F8FF"/>
              </a:solidFill>
              <a:ln w="57150" cap="sq">
                <a:solidFill>
                  <a:srgbClr val="FFA67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207894" y="179319"/>
                <a:ext cx="1801744" cy="183031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391"/>
                  </a:lnSpc>
                </a:pPr>
                <a:endParaRPr sz="1200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90500" y="190500"/>
              <a:ext cx="381000" cy="381000"/>
              <a:chOff x="0" y="0"/>
              <a:chExt cx="2217531" cy="2217531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217531" cy="2217531"/>
              </a:xfrm>
              <a:custGeom>
                <a:avLst/>
                <a:gdLst/>
                <a:ahLst/>
                <a:cxnLst/>
                <a:rect l="l" t="t" r="r" b="b"/>
                <a:pathLst>
                  <a:path w="2217531" h="2217531">
                    <a:moveTo>
                      <a:pt x="1108765" y="0"/>
                    </a:moveTo>
                    <a:cubicBezTo>
                      <a:pt x="496411" y="0"/>
                      <a:pt x="0" y="496411"/>
                      <a:pt x="0" y="1108765"/>
                    </a:cubicBezTo>
                    <a:cubicBezTo>
                      <a:pt x="0" y="1721120"/>
                      <a:pt x="496411" y="2217531"/>
                      <a:pt x="1108765" y="2217531"/>
                    </a:cubicBezTo>
                    <a:cubicBezTo>
                      <a:pt x="1721120" y="2217531"/>
                      <a:pt x="2217531" y="1721120"/>
                      <a:pt x="2217531" y="1108765"/>
                    </a:cubicBezTo>
                    <a:cubicBezTo>
                      <a:pt x="2217531" y="496411"/>
                      <a:pt x="1721120" y="0"/>
                      <a:pt x="1108765" y="0"/>
                    </a:cubicBezTo>
                    <a:close/>
                  </a:path>
                </a:pathLst>
              </a:custGeom>
              <a:solidFill>
                <a:srgbClr val="FFA67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nl-BE" sz="1200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207894" y="179319"/>
                <a:ext cx="1801744" cy="183031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391"/>
                  </a:lnSpc>
                </a:pPr>
                <a:endParaRPr sz="1200"/>
              </a:p>
            </p:txBody>
          </p:sp>
        </p:grpSp>
      </p:grpSp>
      <p:sp>
        <p:nvSpPr>
          <p:cNvPr id="51" name="TextBox 51"/>
          <p:cNvSpPr txBox="1"/>
          <p:nvPr/>
        </p:nvSpPr>
        <p:spPr>
          <a:xfrm>
            <a:off x="2303943" y="2610800"/>
            <a:ext cx="156653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"/>
              </a:lnSpc>
            </a:pPr>
            <a:r>
              <a:rPr lang="en-US" sz="1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Explanation of Toon </a:t>
            </a:r>
            <a:r>
              <a:rPr lang="en-US" sz="1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Teugels</a:t>
            </a:r>
            <a:r>
              <a:rPr lang="en-US" sz="1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’ idea of </a:t>
            </a:r>
            <a:r>
              <a:rPr lang="en-US" sz="1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TrailTribe</a:t>
            </a:r>
            <a:endParaRPr lang="en-US" sz="1000" dirty="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2293462" y="2279368"/>
            <a:ext cx="1587500" cy="21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sz="1341" b="1" dirty="0">
                <a:solidFill>
                  <a:srgbClr val="000000"/>
                </a:solidFill>
                <a:latin typeface="UGent Panno Text" panose="02000506040000040003" pitchFamily="2" charset="0"/>
                <a:ea typeface="Bebas Neue Bold"/>
                <a:cs typeface="Bebas Neue Bold"/>
                <a:sym typeface="Bebas Neue Bold"/>
              </a:rPr>
              <a:t>TRAILTRIBE IDEA</a:t>
            </a:r>
          </a:p>
        </p:txBody>
      </p:sp>
      <p:sp>
        <p:nvSpPr>
          <p:cNvPr id="53" name="AutoShape 53"/>
          <p:cNvSpPr/>
          <p:nvPr/>
        </p:nvSpPr>
        <p:spPr>
          <a:xfrm flipH="1">
            <a:off x="4623635" y="4282297"/>
            <a:ext cx="380" cy="540000"/>
          </a:xfrm>
          <a:prstGeom prst="line">
            <a:avLst/>
          </a:prstGeom>
          <a:ln w="38100" cap="flat">
            <a:solidFill>
              <a:srgbClr val="FFA678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nl-BE" sz="1200"/>
          </a:p>
        </p:txBody>
      </p:sp>
      <p:sp>
        <p:nvSpPr>
          <p:cNvPr id="54" name="AutoShape 54"/>
          <p:cNvSpPr/>
          <p:nvPr/>
        </p:nvSpPr>
        <p:spPr>
          <a:xfrm>
            <a:off x="7694089" y="4282300"/>
            <a:ext cx="0" cy="539998"/>
          </a:xfrm>
          <a:prstGeom prst="line">
            <a:avLst/>
          </a:prstGeom>
          <a:ln w="38100" cap="flat">
            <a:solidFill>
              <a:srgbClr val="FFA678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nl-BE" sz="1200"/>
          </a:p>
        </p:txBody>
      </p:sp>
      <p:sp>
        <p:nvSpPr>
          <p:cNvPr id="55" name="AutoShape 55"/>
          <p:cNvSpPr/>
          <p:nvPr/>
        </p:nvSpPr>
        <p:spPr>
          <a:xfrm flipH="1" flipV="1">
            <a:off x="9227793" y="3359887"/>
            <a:ext cx="1523" cy="541412"/>
          </a:xfrm>
          <a:prstGeom prst="line">
            <a:avLst/>
          </a:prstGeom>
          <a:ln w="38100" cap="flat">
            <a:solidFill>
              <a:srgbClr val="FFA678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nl-BE" sz="1200"/>
          </a:p>
        </p:txBody>
      </p:sp>
      <p:sp>
        <p:nvSpPr>
          <p:cNvPr id="56" name="AutoShape 56"/>
          <p:cNvSpPr/>
          <p:nvPr/>
        </p:nvSpPr>
        <p:spPr>
          <a:xfrm flipH="1" flipV="1">
            <a:off x="6158101" y="3359887"/>
            <a:ext cx="761" cy="541411"/>
          </a:xfrm>
          <a:prstGeom prst="line">
            <a:avLst/>
          </a:prstGeom>
          <a:ln w="38100" cap="flat">
            <a:solidFill>
              <a:srgbClr val="FFA678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nl-BE" sz="1200"/>
          </a:p>
        </p:txBody>
      </p:sp>
      <p:sp>
        <p:nvSpPr>
          <p:cNvPr id="57" name="AutoShape 57"/>
          <p:cNvSpPr/>
          <p:nvPr/>
        </p:nvSpPr>
        <p:spPr>
          <a:xfrm flipH="1" flipV="1">
            <a:off x="3087213" y="3344483"/>
            <a:ext cx="761" cy="540000"/>
          </a:xfrm>
          <a:prstGeom prst="line">
            <a:avLst/>
          </a:prstGeom>
          <a:ln w="38100" cap="flat">
            <a:solidFill>
              <a:srgbClr val="FFA678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nl-BE" sz="1200"/>
          </a:p>
        </p:txBody>
      </p:sp>
      <p:sp>
        <p:nvSpPr>
          <p:cNvPr id="58" name="TextBox 58"/>
          <p:cNvSpPr txBox="1"/>
          <p:nvPr/>
        </p:nvSpPr>
        <p:spPr>
          <a:xfrm>
            <a:off x="-1405720" y="806550"/>
            <a:ext cx="10424556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7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PRESENTATION AGENDA</a:t>
            </a:r>
            <a:endParaRPr lang="en-US" sz="36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2788593-BB68-D5A3-0FE5-33E5E71968BB}"/>
              </a:ext>
            </a:extLst>
          </p:cNvPr>
          <p:cNvSpPr txBox="1"/>
          <p:nvPr/>
        </p:nvSpPr>
        <p:spPr>
          <a:xfrm>
            <a:off x="4895270" y="2328085"/>
            <a:ext cx="25256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000" dirty="0">
                <a:latin typeface="Montserrat"/>
                <a:ea typeface="+mn-lt"/>
                <a:cs typeface="+mn-lt"/>
              </a:rPr>
              <a:t>Presentation of </a:t>
            </a:r>
            <a:r>
              <a:rPr lang="nl-NL" sz="1000" dirty="0" err="1">
                <a:latin typeface="Montserrat"/>
                <a:ea typeface="+mn-lt"/>
                <a:cs typeface="+mn-lt"/>
              </a:rPr>
              <a:t>the</a:t>
            </a:r>
            <a:r>
              <a:rPr lang="nl-NL" sz="1000" dirty="0">
                <a:latin typeface="Montserrat"/>
                <a:ea typeface="+mn-lt"/>
                <a:cs typeface="+mn-lt"/>
              </a:rPr>
              <a:t> most important</a:t>
            </a:r>
            <a:endParaRPr lang="nl-NL" sz="1000" dirty="0">
              <a:latin typeface="Montserrat"/>
            </a:endParaRPr>
          </a:p>
          <a:p>
            <a:pPr algn="ctr"/>
            <a:r>
              <a:rPr lang="nl-NL" sz="1000" dirty="0">
                <a:latin typeface="Montserrat"/>
                <a:ea typeface="+mn-lt"/>
                <a:cs typeface="+mn-lt"/>
              </a:rPr>
              <a:t>features </a:t>
            </a:r>
            <a:r>
              <a:rPr lang="nl-NL" sz="1000" dirty="0" err="1">
                <a:latin typeface="Montserrat"/>
                <a:ea typeface="+mn-lt"/>
                <a:cs typeface="+mn-lt"/>
              </a:rPr>
              <a:t>implemented</a:t>
            </a:r>
            <a:r>
              <a:rPr lang="nl-NL" sz="1000" dirty="0">
                <a:latin typeface="Montserrat"/>
                <a:ea typeface="+mn-lt"/>
                <a:cs typeface="+mn-lt"/>
              </a:rPr>
              <a:t> in </a:t>
            </a:r>
            <a:r>
              <a:rPr lang="nl-NL" sz="1000" dirty="0" err="1">
                <a:latin typeface="Montserrat"/>
                <a:ea typeface="+mn-lt"/>
                <a:cs typeface="+mn-lt"/>
              </a:rPr>
              <a:t>our</a:t>
            </a:r>
            <a:endParaRPr lang="nl-NL" sz="1000" dirty="0">
              <a:latin typeface="Montserrat"/>
            </a:endParaRPr>
          </a:p>
          <a:p>
            <a:pPr algn="ctr"/>
            <a:r>
              <a:rPr lang="nl-NL" sz="1000" dirty="0" err="1">
                <a:latin typeface="Montserrat"/>
                <a:ea typeface="+mn-lt"/>
                <a:cs typeface="+mn-lt"/>
              </a:rPr>
              <a:t>application</a:t>
            </a:r>
            <a:endParaRPr lang="nl-NL" sz="1000" dirty="0">
              <a:latin typeface="Montserrat"/>
            </a:endParaRPr>
          </a:p>
        </p:txBody>
      </p:sp>
      <p:pic>
        <p:nvPicPr>
          <p:cNvPr id="59" name="Afbeelding 58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8A61D449-4C5D-0D0B-D9E2-8445EDB56E6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49" y="6025996"/>
            <a:ext cx="1256097" cy="8373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8475" y="0"/>
            <a:ext cx="12564328" cy="8370983"/>
          </a:xfrm>
          <a:custGeom>
            <a:avLst/>
            <a:gdLst/>
            <a:ahLst/>
            <a:cxnLst/>
            <a:rect l="l" t="t" r="r" b="b"/>
            <a:pathLst>
              <a:path w="18846492" h="12556475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nl-BE" sz="1200"/>
          </a:p>
        </p:txBody>
      </p:sp>
      <p:sp>
        <p:nvSpPr>
          <p:cNvPr id="3" name="TextBox 3"/>
          <p:cNvSpPr txBox="1"/>
          <p:nvPr/>
        </p:nvSpPr>
        <p:spPr>
          <a:xfrm>
            <a:off x="669089" y="642209"/>
            <a:ext cx="8280457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36"/>
              </a:lnSpc>
            </a:pPr>
            <a:r>
              <a:rPr lang="nl-NL" sz="3600" b="1" dirty="0">
                <a:latin typeface="Montserrat"/>
                <a:ea typeface="Helvetica World"/>
                <a:cs typeface="Helvetica World"/>
              </a:rPr>
              <a:t>TRAILTRIBE IDEA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85800" y="2192433"/>
            <a:ext cx="2259762" cy="3979767"/>
            <a:chOff x="0" y="-28575"/>
            <a:chExt cx="621442" cy="1094449"/>
          </a:xfrm>
        </p:grpSpPr>
        <p:sp>
          <p:nvSpPr>
            <p:cNvPr id="5" name="Freeform 5"/>
            <p:cNvSpPr/>
            <p:nvPr/>
          </p:nvSpPr>
          <p:spPr>
            <a:xfrm>
              <a:off x="0" y="-3612"/>
              <a:ext cx="621442" cy="1065874"/>
            </a:xfrm>
            <a:custGeom>
              <a:avLst/>
              <a:gdLst/>
              <a:ahLst/>
              <a:cxnLst/>
              <a:rect l="l" t="t" r="r" b="b"/>
              <a:pathLst>
                <a:path w="621442" h="1065874">
                  <a:moveTo>
                    <a:pt x="45680" y="0"/>
                  </a:moveTo>
                  <a:lnTo>
                    <a:pt x="575762" y="0"/>
                  </a:lnTo>
                  <a:cubicBezTo>
                    <a:pt x="600991" y="0"/>
                    <a:pt x="621442" y="20452"/>
                    <a:pt x="621442" y="45680"/>
                  </a:cubicBezTo>
                  <a:lnTo>
                    <a:pt x="621442" y="1020194"/>
                  </a:lnTo>
                  <a:cubicBezTo>
                    <a:pt x="621442" y="1045423"/>
                    <a:pt x="600991" y="1065874"/>
                    <a:pt x="575762" y="1065874"/>
                  </a:cubicBezTo>
                  <a:lnTo>
                    <a:pt x="45680" y="1065874"/>
                  </a:lnTo>
                  <a:cubicBezTo>
                    <a:pt x="20452" y="1065874"/>
                    <a:pt x="0" y="1045423"/>
                    <a:pt x="0" y="1020194"/>
                  </a:cubicBezTo>
                  <a:lnTo>
                    <a:pt x="0" y="45680"/>
                  </a:lnTo>
                  <a:cubicBezTo>
                    <a:pt x="0" y="20452"/>
                    <a:pt x="20452" y="0"/>
                    <a:pt x="45680" y="0"/>
                  </a:cubicBezTo>
                  <a:close/>
                </a:path>
              </a:pathLst>
            </a:custGeom>
            <a:solidFill>
              <a:schemeClr val="accent2">
                <a:alpha val="0"/>
              </a:scheme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nl-BE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621442" cy="1094449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 algn="ctr">
                <a:lnSpc>
                  <a:spcPts val="1906"/>
                </a:lnSpc>
              </a:pPr>
              <a:r>
                <a:rPr lang="en-US" b="1" dirty="0">
                  <a:latin typeface="UGent Panno Text" panose="02000506040000040003" pitchFamily="2" charset="0"/>
                  <a:sym typeface="Helvetica World Bold"/>
                </a:rPr>
                <a:t>The main idea</a:t>
              </a:r>
            </a:p>
            <a:p>
              <a:pPr algn="ctr">
                <a:lnSpc>
                  <a:spcPts val="1906"/>
                </a:lnSpc>
              </a:pPr>
              <a:endParaRPr lang="en-US" b="1" dirty="0">
                <a:latin typeface="UGent Panno Text" panose="02000506040000040003" pitchFamily="2" charset="0"/>
              </a:endParaRPr>
            </a:p>
            <a:p>
              <a:pPr algn="ctr">
                <a:lnSpc>
                  <a:spcPts val="1905"/>
                </a:lnSpc>
              </a:pPr>
              <a:r>
                <a:rPr lang="en-US" sz="1200" spc="-29" dirty="0">
                  <a:solidFill>
                    <a:srgbClr val="000000"/>
                  </a:solidFill>
                  <a:latin typeface="Montserrat"/>
                  <a:ea typeface="+mn-lt"/>
                  <a:cs typeface="+mn-lt"/>
                </a:rPr>
                <a:t>Reversing the traditional travel model: The traveler is central, not the catalog.</a:t>
              </a:r>
              <a:endParaRPr lang="en-US" sz="1200" dirty="0">
                <a:latin typeface="Montserrat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>
            <a:off x="2945562" y="4067667"/>
            <a:ext cx="59378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nl-BE" sz="1200"/>
          </a:p>
        </p:txBody>
      </p:sp>
      <p:grpSp>
        <p:nvGrpSpPr>
          <p:cNvPr id="8" name="Group 8"/>
          <p:cNvGrpSpPr/>
          <p:nvPr/>
        </p:nvGrpSpPr>
        <p:grpSpPr>
          <a:xfrm>
            <a:off x="3538418" y="2310581"/>
            <a:ext cx="2259762" cy="3997036"/>
            <a:chOff x="0" y="0"/>
            <a:chExt cx="621442" cy="10991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1442" cy="1065874"/>
            </a:xfrm>
            <a:custGeom>
              <a:avLst/>
              <a:gdLst/>
              <a:ahLst/>
              <a:cxnLst/>
              <a:rect l="l" t="t" r="r" b="b"/>
              <a:pathLst>
                <a:path w="621442" h="1065874">
                  <a:moveTo>
                    <a:pt x="45680" y="0"/>
                  </a:moveTo>
                  <a:lnTo>
                    <a:pt x="575762" y="0"/>
                  </a:lnTo>
                  <a:cubicBezTo>
                    <a:pt x="600991" y="0"/>
                    <a:pt x="621442" y="20452"/>
                    <a:pt x="621442" y="45680"/>
                  </a:cubicBezTo>
                  <a:lnTo>
                    <a:pt x="621442" y="1020194"/>
                  </a:lnTo>
                  <a:cubicBezTo>
                    <a:pt x="621442" y="1045423"/>
                    <a:pt x="600991" y="1065874"/>
                    <a:pt x="575762" y="1065874"/>
                  </a:cubicBezTo>
                  <a:lnTo>
                    <a:pt x="45680" y="1065874"/>
                  </a:lnTo>
                  <a:cubicBezTo>
                    <a:pt x="20452" y="1065874"/>
                    <a:pt x="0" y="1045423"/>
                    <a:pt x="0" y="1020194"/>
                  </a:cubicBezTo>
                  <a:lnTo>
                    <a:pt x="0" y="45680"/>
                  </a:lnTo>
                  <a:cubicBezTo>
                    <a:pt x="0" y="20452"/>
                    <a:pt x="20452" y="0"/>
                    <a:pt x="45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nl-BE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49"/>
              <a:ext cx="621442" cy="1094449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 algn="ctr">
                <a:lnSpc>
                  <a:spcPts val="1905"/>
                </a:lnSpc>
              </a:pPr>
              <a:r>
                <a:rPr lang="en-US" b="1" spc="-29" dirty="0">
                  <a:solidFill>
                    <a:srgbClr val="000000"/>
                  </a:solidFill>
                  <a:latin typeface="UGent Panno Text" panose="02000506040000040003" pitchFamily="2" charset="0"/>
                  <a:ea typeface="+mn-lt"/>
                  <a:cs typeface="+mn-lt"/>
                  <a:sym typeface="Helvetica World Bold"/>
                </a:rPr>
                <a:t>Profile</a:t>
              </a:r>
              <a:r>
                <a:rPr lang="en-US" sz="2000" b="1" spc="-29" dirty="0">
                  <a:solidFill>
                    <a:srgbClr val="000000"/>
                  </a:solidFill>
                  <a:latin typeface="UGent Panno Text" panose="02000506040000040003" pitchFamily="2" charset="0"/>
                  <a:ea typeface="+mn-lt"/>
                  <a:cs typeface="+mn-lt"/>
                  <a:sym typeface="Helvetica World Bold"/>
                </a:rPr>
                <a:t> </a:t>
              </a:r>
              <a:r>
                <a:rPr lang="en-US" b="1" spc="-29" dirty="0">
                  <a:solidFill>
                    <a:srgbClr val="000000"/>
                  </a:solidFill>
                  <a:latin typeface="UGent Panno Text" panose="02000506040000040003" pitchFamily="2" charset="0"/>
                  <a:ea typeface="+mn-lt"/>
                  <a:cs typeface="+mn-lt"/>
                  <a:sym typeface="Helvetica World Bold"/>
                </a:rPr>
                <a:t>Intake</a:t>
              </a:r>
            </a:p>
            <a:p>
              <a:pPr algn="ctr">
                <a:lnSpc>
                  <a:spcPts val="1905"/>
                </a:lnSpc>
              </a:pPr>
              <a:endParaRPr lang="en-US" b="1" spc="-29" dirty="0">
                <a:latin typeface="UGent Panno Text" panose="02000506040000040003" pitchFamily="2" charset="0"/>
                <a:ea typeface="+mn-lt"/>
                <a:cs typeface="+mn-lt"/>
              </a:endParaRPr>
            </a:p>
            <a:p>
              <a:pPr algn="ctr">
                <a:lnSpc>
                  <a:spcPts val="1905"/>
                </a:lnSpc>
              </a:pPr>
              <a:r>
                <a:rPr lang="en-US" sz="1200" spc="-29" dirty="0">
                  <a:solidFill>
                    <a:srgbClr val="000000"/>
                  </a:solidFill>
                  <a:latin typeface="Montserrat"/>
                  <a:ea typeface="+mn-lt"/>
                  <a:cs typeface="+mn-lt"/>
                </a:rPr>
                <a:t>Comprehensive, interactive tests gather crucial data about travel style and personality</a:t>
              </a:r>
              <a:r>
                <a:rPr lang="en-US" sz="1450" spc="-29" dirty="0">
                  <a:solidFill>
                    <a:srgbClr val="000000"/>
                  </a:solidFill>
                  <a:latin typeface="Helvetica World"/>
                  <a:ea typeface="+mn-lt"/>
                  <a:cs typeface="+mn-lt"/>
                </a:rPr>
                <a:t>.</a:t>
              </a:r>
              <a:endParaRPr lang="en-US" dirty="0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5799108" y="4067667"/>
            <a:ext cx="59378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nl-BE" sz="1200"/>
          </a:p>
        </p:txBody>
      </p:sp>
      <p:grpSp>
        <p:nvGrpSpPr>
          <p:cNvPr id="12" name="Group 12"/>
          <p:cNvGrpSpPr/>
          <p:nvPr/>
        </p:nvGrpSpPr>
        <p:grpSpPr>
          <a:xfrm>
            <a:off x="6392892" y="2303461"/>
            <a:ext cx="2279096" cy="4035279"/>
            <a:chOff x="0" y="0"/>
            <a:chExt cx="626759" cy="1109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1442" cy="1063916"/>
            </a:xfrm>
            <a:custGeom>
              <a:avLst/>
              <a:gdLst/>
              <a:ahLst/>
              <a:cxnLst/>
              <a:rect l="l" t="t" r="r" b="b"/>
              <a:pathLst>
                <a:path w="621442" h="1063916">
                  <a:moveTo>
                    <a:pt x="45680" y="0"/>
                  </a:moveTo>
                  <a:lnTo>
                    <a:pt x="575762" y="0"/>
                  </a:lnTo>
                  <a:cubicBezTo>
                    <a:pt x="600991" y="0"/>
                    <a:pt x="621442" y="20452"/>
                    <a:pt x="621442" y="45680"/>
                  </a:cubicBezTo>
                  <a:lnTo>
                    <a:pt x="621442" y="1018236"/>
                  </a:lnTo>
                  <a:cubicBezTo>
                    <a:pt x="621442" y="1043465"/>
                    <a:pt x="600991" y="1063916"/>
                    <a:pt x="575762" y="1063916"/>
                  </a:cubicBezTo>
                  <a:lnTo>
                    <a:pt x="45680" y="1063916"/>
                  </a:lnTo>
                  <a:cubicBezTo>
                    <a:pt x="20452" y="1063916"/>
                    <a:pt x="0" y="1043465"/>
                    <a:pt x="0" y="1018236"/>
                  </a:cubicBezTo>
                  <a:lnTo>
                    <a:pt x="0" y="45680"/>
                  </a:lnTo>
                  <a:cubicBezTo>
                    <a:pt x="0" y="20452"/>
                    <a:pt x="20452" y="0"/>
                    <a:pt x="45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nl-BE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317" y="17224"/>
              <a:ext cx="621442" cy="1092491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 algn="ctr">
                <a:lnSpc>
                  <a:spcPts val="1905"/>
                </a:lnSpc>
              </a:pPr>
              <a:r>
                <a:rPr lang="en-US" b="1" spc="-29" dirty="0">
                  <a:solidFill>
                    <a:srgbClr val="000000"/>
                  </a:solidFill>
                  <a:latin typeface="UGent Panno Text" panose="02000506040000040003" pitchFamily="2" charset="0"/>
                  <a:ea typeface="+mn-lt"/>
                  <a:cs typeface="+mn-lt"/>
                </a:rPr>
                <a:t>Smart Matching</a:t>
              </a:r>
            </a:p>
            <a:p>
              <a:pPr algn="ctr">
                <a:lnSpc>
                  <a:spcPts val="1905"/>
                </a:lnSpc>
              </a:pPr>
              <a:endParaRPr lang="en-US" b="1" spc="-29" dirty="0">
                <a:latin typeface="UGent Panno Text" panose="02000506040000040003" pitchFamily="2" charset="0"/>
              </a:endParaRPr>
            </a:p>
            <a:p>
              <a:pPr algn="ctr">
                <a:lnSpc>
                  <a:spcPts val="1905"/>
                </a:lnSpc>
              </a:pPr>
              <a:r>
                <a:rPr lang="en-US" sz="1200" spc="-29" dirty="0">
                  <a:solidFill>
                    <a:srgbClr val="000000"/>
                  </a:solidFill>
                  <a:latin typeface="Montserrat"/>
                  <a:ea typeface="+mn-lt"/>
                  <a:cs typeface="+mn-lt"/>
                </a:rPr>
                <a:t>Linking profiles based on 'vibe' and age to guarantee an immediate 'click'.</a:t>
              </a:r>
              <a:endParaRPr lang="en-US" sz="1200" spc="-29" dirty="0">
                <a:latin typeface="Montserrat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8652654" y="4074787"/>
            <a:ext cx="59378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nl-BE" sz="1200"/>
          </a:p>
        </p:txBody>
      </p:sp>
      <p:grpSp>
        <p:nvGrpSpPr>
          <p:cNvPr id="16" name="Group 16"/>
          <p:cNvGrpSpPr/>
          <p:nvPr/>
        </p:nvGrpSpPr>
        <p:grpSpPr>
          <a:xfrm>
            <a:off x="9246438" y="2265745"/>
            <a:ext cx="2259762" cy="3965527"/>
            <a:chOff x="0" y="-12330"/>
            <a:chExt cx="621442" cy="10905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1442" cy="1061958"/>
            </a:xfrm>
            <a:custGeom>
              <a:avLst/>
              <a:gdLst/>
              <a:ahLst/>
              <a:cxnLst/>
              <a:rect l="l" t="t" r="r" b="b"/>
              <a:pathLst>
                <a:path w="621442" h="1061958">
                  <a:moveTo>
                    <a:pt x="45680" y="0"/>
                  </a:moveTo>
                  <a:lnTo>
                    <a:pt x="575762" y="0"/>
                  </a:lnTo>
                  <a:cubicBezTo>
                    <a:pt x="600991" y="0"/>
                    <a:pt x="621442" y="20452"/>
                    <a:pt x="621442" y="45680"/>
                  </a:cubicBezTo>
                  <a:lnTo>
                    <a:pt x="621442" y="1016278"/>
                  </a:lnTo>
                  <a:cubicBezTo>
                    <a:pt x="621442" y="1028393"/>
                    <a:pt x="616629" y="1040012"/>
                    <a:pt x="608063" y="1048579"/>
                  </a:cubicBezTo>
                  <a:cubicBezTo>
                    <a:pt x="599496" y="1057145"/>
                    <a:pt x="587877" y="1061958"/>
                    <a:pt x="575762" y="1061958"/>
                  </a:cubicBezTo>
                  <a:lnTo>
                    <a:pt x="45680" y="1061958"/>
                  </a:lnTo>
                  <a:cubicBezTo>
                    <a:pt x="20452" y="1061958"/>
                    <a:pt x="0" y="1041507"/>
                    <a:pt x="0" y="1016278"/>
                  </a:cubicBezTo>
                  <a:lnTo>
                    <a:pt x="0" y="45680"/>
                  </a:lnTo>
                  <a:cubicBezTo>
                    <a:pt x="0" y="20452"/>
                    <a:pt x="20452" y="0"/>
                    <a:pt x="45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nl-BE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2330"/>
              <a:ext cx="621442" cy="1090533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 algn="ctr">
                <a:lnSpc>
                  <a:spcPts val="1905"/>
                </a:lnSpc>
              </a:pPr>
              <a:r>
                <a:rPr lang="en-US" b="1" spc="-29" dirty="0">
                  <a:latin typeface="UGent Panno Text" panose="02000506040000040003" pitchFamily="2" charset="0"/>
                  <a:ea typeface="+mn-lt"/>
                  <a:cs typeface="+mn-lt"/>
                </a:rPr>
                <a:t>The Result</a:t>
              </a:r>
            </a:p>
            <a:p>
              <a:pPr algn="ctr">
                <a:lnSpc>
                  <a:spcPts val="1905"/>
                </a:lnSpc>
              </a:pPr>
              <a:endParaRPr lang="en-US" b="1" spc="-29" dirty="0">
                <a:latin typeface="UGent Panno Text" panose="02000506040000040003" pitchFamily="2" charset="0"/>
                <a:ea typeface="+mn-lt"/>
                <a:cs typeface="+mn-lt"/>
              </a:endParaRPr>
            </a:p>
            <a:p>
              <a:pPr algn="ctr">
                <a:lnSpc>
                  <a:spcPts val="1905"/>
                </a:lnSpc>
              </a:pPr>
              <a:r>
                <a:rPr lang="en-US" sz="1200" spc="-29" dirty="0">
                  <a:latin typeface="Montserrat"/>
                  <a:ea typeface="+mn-lt"/>
                  <a:cs typeface="+mn-lt"/>
                </a:rPr>
                <a:t>A custom-made dream trip with the perfect, like-minded group.</a:t>
              </a:r>
              <a:endParaRPr lang="en-US" sz="1200" dirty="0">
                <a:latin typeface="Montserrat"/>
              </a:endParaRPr>
            </a:p>
          </p:txBody>
        </p:sp>
      </p:grpSp>
      <p:sp>
        <p:nvSpPr>
          <p:cNvPr id="19" name="AutoShape 19"/>
          <p:cNvSpPr/>
          <p:nvPr/>
        </p:nvSpPr>
        <p:spPr>
          <a:xfrm>
            <a:off x="-113853" y="4054197"/>
            <a:ext cx="79965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nl-BE" sz="1200"/>
          </a:p>
        </p:txBody>
      </p:sp>
      <p:sp>
        <p:nvSpPr>
          <p:cNvPr id="20" name="AutoShape 20"/>
          <p:cNvSpPr/>
          <p:nvPr/>
        </p:nvSpPr>
        <p:spPr>
          <a:xfrm>
            <a:off x="11506200" y="4081137"/>
            <a:ext cx="79965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nl-BE" sz="1200"/>
          </a:p>
        </p:txBody>
      </p:sp>
      <p:pic>
        <p:nvPicPr>
          <p:cNvPr id="21" name="Afbeelding 20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72463D7C-E368-5F6A-6944-105D737DC3A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52" y="6015495"/>
            <a:ext cx="1256097" cy="837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">
            <a:extLst>
              <a:ext uri="{FF2B5EF4-FFF2-40B4-BE49-F238E27FC236}">
                <a16:creationId xmlns:a16="http://schemas.microsoft.com/office/drawing/2014/main" id="{A44ABFCB-860C-31A3-5C5C-447FAA001148}"/>
              </a:ext>
            </a:extLst>
          </p:cNvPr>
          <p:cNvSpPr/>
          <p:nvPr/>
        </p:nvSpPr>
        <p:spPr>
          <a:xfrm>
            <a:off x="-186165" y="0"/>
            <a:ext cx="12564328" cy="8370983"/>
          </a:xfrm>
          <a:custGeom>
            <a:avLst/>
            <a:gdLst/>
            <a:ahLst/>
            <a:cxnLst/>
            <a:rect l="l" t="t" r="r" b="b"/>
            <a:pathLst>
              <a:path w="18846492" h="12556475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nl-BE" sz="1200"/>
          </a:p>
        </p:txBody>
      </p:sp>
      <p:sp>
        <p:nvSpPr>
          <p:cNvPr id="2" name="TextBox 2"/>
          <p:cNvSpPr txBox="1"/>
          <p:nvPr/>
        </p:nvSpPr>
        <p:spPr>
          <a:xfrm>
            <a:off x="685799" y="585747"/>
            <a:ext cx="10820400" cy="81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3600" b="1" spc="-133" dirty="0">
                <a:solidFill>
                  <a:srgbClr val="000000"/>
                </a:solidFill>
                <a:latin typeface="Montserrat"/>
                <a:ea typeface="ITC Franklin Gothic LT"/>
                <a:cs typeface="ITC Franklin Gothic LT"/>
                <a:sym typeface="ITC Franklin Gothic LT"/>
              </a:rPr>
              <a:t>TRAVELER JOURNEY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85730" y="2617795"/>
            <a:ext cx="1916593" cy="1932539"/>
            <a:chOff x="0" y="-85725"/>
            <a:chExt cx="3833185" cy="3865077"/>
          </a:xfrm>
        </p:grpSpPr>
        <p:sp>
          <p:nvSpPr>
            <p:cNvPr id="4" name="TextBox 4"/>
            <p:cNvSpPr txBox="1"/>
            <p:nvPr/>
          </p:nvSpPr>
          <p:spPr>
            <a:xfrm>
              <a:off x="0" y="1387543"/>
              <a:ext cx="3833185" cy="570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  <a:spcBef>
                  <a:spcPct val="0"/>
                </a:spcBef>
              </a:pPr>
              <a:r>
                <a:rPr lang="en-US" sz="1700" b="1" dirty="0">
                  <a:solidFill>
                    <a:srgbClr val="000000"/>
                  </a:solidFill>
                  <a:latin typeface="UGent Panno Text" panose="02000506040000040003" pitchFamily="2" charset="0"/>
                  <a:ea typeface="ITC Franklin Gothic LT Semi-Bold"/>
                  <a:cs typeface="ITC Franklin Gothic LT Semi-Bold"/>
                </a:rPr>
                <a:t>Create account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3833185" cy="867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999" dirty="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15004"/>
              <a:ext cx="3833185" cy="1364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20"/>
                </a:lnSpc>
              </a:pPr>
              <a:r>
                <a:rPr lang="en-US" sz="14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</a:rPr>
                <a:t>Create an account by entering your email address.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75754" y="2617795"/>
            <a:ext cx="1798929" cy="2163372"/>
            <a:chOff x="0" y="-85725"/>
            <a:chExt cx="3597859" cy="4326743"/>
          </a:xfrm>
        </p:grpSpPr>
        <p:sp>
          <p:nvSpPr>
            <p:cNvPr id="8" name="TextBox 8"/>
            <p:cNvSpPr txBox="1"/>
            <p:nvPr/>
          </p:nvSpPr>
          <p:spPr>
            <a:xfrm>
              <a:off x="0" y="1387543"/>
              <a:ext cx="3597859" cy="570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  <a:spcBef>
                  <a:spcPct val="0"/>
                </a:spcBef>
              </a:pPr>
              <a:r>
                <a:rPr lang="en-US" sz="1700" b="1" dirty="0">
                  <a:solidFill>
                    <a:srgbClr val="000000"/>
                  </a:solidFill>
                  <a:latin typeface="UGent Panno Text" panose="02000506040000040003" pitchFamily="2" charset="0"/>
                  <a:ea typeface="ITC Franklin Gothic LT Semi-Bold"/>
                  <a:cs typeface="ITC Franklin Gothic LT Semi-Bold"/>
                  <a:sym typeface="ITC Franklin Gothic LT Semi-Bold"/>
                </a:rPr>
                <a:t>Intake</a:t>
              </a:r>
              <a:endParaRPr lang="en-US" sz="1733" b="1" dirty="0">
                <a:solidFill>
                  <a:srgbClr val="000000"/>
                </a:solidFill>
                <a:latin typeface="UGent Panno Text" panose="02000506040000040003" pitchFamily="2" charset="0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3597859" cy="867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999" dirty="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15004"/>
              <a:ext cx="3597859" cy="1826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20"/>
                </a:lnSpc>
              </a:pPr>
              <a:r>
                <a:rPr lang="en-US" sz="14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</a:rPr>
                <a:t>Enjoy doing a fun intake about your traveling interests and personality.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48114" y="2624555"/>
            <a:ext cx="2023171" cy="2180183"/>
            <a:chOff x="0" y="-85725"/>
            <a:chExt cx="4046343" cy="436036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387543"/>
              <a:ext cx="4046343" cy="570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  <a:spcBef>
                  <a:spcPct val="0"/>
                </a:spcBef>
              </a:pPr>
              <a:r>
                <a:rPr lang="en-US" sz="1700" b="1" dirty="0">
                  <a:solidFill>
                    <a:srgbClr val="000000"/>
                  </a:solidFill>
                  <a:latin typeface="UGent Panno Text" panose="02000506040000040003" pitchFamily="2" charset="0"/>
                  <a:ea typeface="ITC Franklin Gothic LT Semi-Bold"/>
                  <a:cs typeface="ITC Franklin Gothic LT Semi-Bold"/>
                </a:rPr>
                <a:t>Get matched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4046343" cy="867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999" dirty="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03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48626"/>
              <a:ext cx="4046343" cy="1826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20"/>
                </a:lnSpc>
              </a:pPr>
              <a:r>
                <a:rPr lang="en-US" sz="1400">
                  <a:latin typeface="ITC Franklin Gothic LT"/>
                </a:rPr>
                <a:t>Our smart matching system groups you with travelers who share your interests and travel style.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716" y="2624555"/>
            <a:ext cx="1798929" cy="2216042"/>
            <a:chOff x="0" y="-85725"/>
            <a:chExt cx="3597859" cy="44320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387543"/>
              <a:ext cx="3597859" cy="570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  <a:spcBef>
                  <a:spcPct val="0"/>
                </a:spcBef>
              </a:pPr>
              <a:r>
                <a:rPr lang="en-US" sz="1700" b="1" dirty="0">
                  <a:solidFill>
                    <a:srgbClr val="000000"/>
                  </a:solidFill>
                  <a:latin typeface="UGent Panno Text" panose="02000506040000040003" pitchFamily="2" charset="0"/>
                  <a:ea typeface="ITC Franklin Gothic LT Semi-Bold"/>
                  <a:cs typeface="ITC Franklin Gothic LT Semi-Bold"/>
                </a:rPr>
                <a:t>Trip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3597859" cy="867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999" dirty="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520345"/>
              <a:ext cx="3597859" cy="1826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2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An experienced organizer selects the perfect trip for your group.</a:t>
              </a:r>
              <a:endParaRPr lang="en-US" sz="14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</a:endParaRPr>
            </a:p>
          </p:txBody>
        </p:sp>
      </p:grpSp>
      <p:pic>
        <p:nvPicPr>
          <p:cNvPr id="20" name="Afbeelding 19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56BAA5C0-1811-AC7C-A07D-C8E1EEE71A6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51" y="6020601"/>
            <a:ext cx="1256097" cy="8373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">
            <a:extLst>
              <a:ext uri="{FF2B5EF4-FFF2-40B4-BE49-F238E27FC236}">
                <a16:creationId xmlns:a16="http://schemas.microsoft.com/office/drawing/2014/main" id="{1D880DEB-A741-7D7F-00C8-95F0298A331E}"/>
              </a:ext>
            </a:extLst>
          </p:cNvPr>
          <p:cNvSpPr/>
          <p:nvPr/>
        </p:nvSpPr>
        <p:spPr>
          <a:xfrm>
            <a:off x="0" y="0"/>
            <a:ext cx="12564328" cy="8370983"/>
          </a:xfrm>
          <a:custGeom>
            <a:avLst/>
            <a:gdLst/>
            <a:ahLst/>
            <a:cxnLst/>
            <a:rect l="l" t="t" r="r" b="b"/>
            <a:pathLst>
              <a:path w="18846492" h="12556475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nl-BE" sz="1200"/>
          </a:p>
        </p:txBody>
      </p:sp>
      <p:sp>
        <p:nvSpPr>
          <p:cNvPr id="2" name="TextBox 2"/>
          <p:cNvSpPr txBox="1"/>
          <p:nvPr/>
        </p:nvSpPr>
        <p:spPr>
          <a:xfrm>
            <a:off x="685799" y="383932"/>
            <a:ext cx="10820400" cy="81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3600" b="1" spc="-133" dirty="0">
                <a:solidFill>
                  <a:srgbClr val="000000"/>
                </a:solidFill>
                <a:latin typeface="Montserrat"/>
                <a:ea typeface="ITC Franklin Gothic LT"/>
                <a:cs typeface="ITC Franklin Gothic LT"/>
                <a:sym typeface="ITC Franklin Gothic LT"/>
              </a:rPr>
              <a:t>ORGANIZER JOURNEY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45815" y="2465968"/>
            <a:ext cx="1916593" cy="1926063"/>
            <a:chOff x="0" y="-85725"/>
            <a:chExt cx="3833185" cy="3852125"/>
          </a:xfrm>
        </p:grpSpPr>
        <p:sp>
          <p:nvSpPr>
            <p:cNvPr id="4" name="TextBox 4"/>
            <p:cNvSpPr txBox="1"/>
            <p:nvPr/>
          </p:nvSpPr>
          <p:spPr>
            <a:xfrm>
              <a:off x="0" y="1387543"/>
              <a:ext cx="3833185" cy="572594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  <a:spcBef>
                  <a:spcPct val="0"/>
                </a:spcBef>
              </a:pPr>
              <a:r>
                <a:rPr lang="en-US" sz="1733" b="1" dirty="0">
                  <a:solidFill>
                    <a:srgbClr val="000000"/>
                  </a:solidFill>
                  <a:latin typeface="UGent Panno Text" panose="02000506040000040003" pitchFamily="2" charset="0"/>
                  <a:ea typeface="ITC Franklin Gothic LT Semi-Bold"/>
                  <a:cs typeface="ITC Franklin Gothic LT Semi-Bold"/>
                  <a:sym typeface="ITC Franklin Gothic LT Semi-Bold"/>
                </a:rPr>
                <a:t>Create account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3833185" cy="86780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999" dirty="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15005"/>
              <a:ext cx="3833185" cy="1351395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20"/>
                </a:lnSpc>
              </a:pPr>
              <a:r>
                <a:rPr lang="en-US" sz="14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</a:rPr>
                <a:t>Create an account by entering your email address.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78294" y="2465968"/>
            <a:ext cx="1798929" cy="2543028"/>
            <a:chOff x="0" y="-85725"/>
            <a:chExt cx="3597859" cy="5086052"/>
          </a:xfrm>
        </p:grpSpPr>
        <p:sp>
          <p:nvSpPr>
            <p:cNvPr id="8" name="TextBox 8"/>
            <p:cNvSpPr txBox="1"/>
            <p:nvPr/>
          </p:nvSpPr>
          <p:spPr>
            <a:xfrm>
              <a:off x="0" y="1387542"/>
              <a:ext cx="3597859" cy="572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  <a:spcBef>
                  <a:spcPct val="0"/>
                </a:spcBef>
              </a:pPr>
              <a:r>
                <a:rPr lang="en-US" sz="1733" b="1" dirty="0">
                  <a:solidFill>
                    <a:srgbClr val="000000"/>
                  </a:solidFill>
                  <a:latin typeface="UGent Panno Text" panose="02000506040000040003" pitchFamily="2" charset="0"/>
                  <a:ea typeface="ITC Franklin Gothic LT Semi-Bold"/>
                  <a:cs typeface="ITC Franklin Gothic LT Semi-Bold"/>
                  <a:sym typeface="ITC Franklin Gothic LT Semi-Bold"/>
                </a:rPr>
                <a:t>Create a trip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3597859" cy="867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999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15005"/>
              <a:ext cx="3597859" cy="258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400" dirty="0">
                  <a:latin typeface="ITC Franklin Gothic LT"/>
                </a:rPr>
                <a:t>Create a trip by defining its details: destination, content, price per person, deposit, available places, and start and end dates.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50653" y="2465968"/>
            <a:ext cx="2023171" cy="2582151"/>
            <a:chOff x="0" y="-85725"/>
            <a:chExt cx="4046343" cy="51643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387542"/>
              <a:ext cx="4046343" cy="572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  <a:spcBef>
                  <a:spcPct val="0"/>
                </a:spcBef>
              </a:pPr>
              <a:r>
                <a:rPr lang="en-US" sz="1733" b="1" dirty="0">
                  <a:solidFill>
                    <a:srgbClr val="000000"/>
                  </a:solidFill>
                  <a:latin typeface="UGent Panno Text" panose="02000506040000040003" pitchFamily="2" charset="0"/>
                  <a:ea typeface="ITC Franklin Gothic LT Semi-Bold"/>
                  <a:cs typeface="ITC Franklin Gothic LT Semi-Bold"/>
                  <a:sym typeface="ITC Franklin Gothic LT Semi-Bold"/>
                </a:rPr>
                <a:t>Manage groups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4046343" cy="867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999" dirty="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03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329232"/>
              <a:ext cx="4046343" cy="2749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20"/>
                </a:lnSpc>
              </a:pPr>
              <a:r>
                <a:rPr lang="en-US" sz="1400">
                  <a:latin typeface="ITC Franklin Gothic LT"/>
                </a:rPr>
                <a:t>Groups can be generated automatically and linked to the people with the highest matching percentage, based on data from the travelers' intake</a:t>
              </a:r>
              <a:r>
                <a:rPr lang="en-US" sz="14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55517" y="2465968"/>
            <a:ext cx="1798930" cy="2931028"/>
            <a:chOff x="-2" y="-85725"/>
            <a:chExt cx="3597861" cy="586205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387543"/>
              <a:ext cx="3597859" cy="572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  <a:spcBef>
                  <a:spcPct val="0"/>
                </a:spcBef>
              </a:pPr>
              <a:r>
                <a:rPr lang="en-US" sz="1733" b="1" dirty="0">
                  <a:solidFill>
                    <a:srgbClr val="000000"/>
                  </a:solidFill>
                  <a:latin typeface="UGent Panno Text" panose="02000506040000040003" pitchFamily="2" charset="0"/>
                  <a:ea typeface="ITC Franklin Gothic LT Semi-Bold"/>
                  <a:cs typeface="ITC Franklin Gothic LT Semi-Bold"/>
                  <a:sym typeface="ITC Franklin Gothic LT Semi-Bold"/>
                </a:rPr>
                <a:t>Link a trip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3597859" cy="867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999" dirty="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2" y="2329233"/>
              <a:ext cx="3597859" cy="3447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400">
                  <a:latin typeface="ITC Franklin Gothic LT"/>
                </a:rPr>
                <a:t>Once groups are generated, trips are assigned by a professional organizer based on travelers’ intake data, ensuring a trip that matches their ideal preferences.</a:t>
              </a:r>
            </a:p>
          </p:txBody>
        </p:sp>
      </p:grpSp>
      <p:pic>
        <p:nvPicPr>
          <p:cNvPr id="20" name="Afbeelding 19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A662792B-3647-5BAA-F3E0-AD87EF4D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51" y="6020601"/>
            <a:ext cx="1256097" cy="8373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045070EC-9550-D9AE-B39C-97E4FBD6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51" y="6020601"/>
            <a:ext cx="1256097" cy="837398"/>
          </a:xfrm>
          <a:prstGeom prst="rect">
            <a:avLst/>
          </a:prstGeom>
        </p:spPr>
      </p:pic>
      <p:pic>
        <p:nvPicPr>
          <p:cNvPr id="9" name="Graphic 8" descr="Lichten aan silhouet">
            <a:extLst>
              <a:ext uri="{FF2B5EF4-FFF2-40B4-BE49-F238E27FC236}">
                <a16:creationId xmlns:a16="http://schemas.microsoft.com/office/drawing/2014/main" id="{2E594141-65DD-8D8B-8B88-C2E07FD36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D89EEFF4-D860-3CFE-D644-56162A40733E}"/>
              </a:ext>
            </a:extLst>
          </p:cNvPr>
          <p:cNvSpPr/>
          <p:nvPr/>
        </p:nvSpPr>
        <p:spPr>
          <a:xfrm>
            <a:off x="-186164" y="-299292"/>
            <a:ext cx="12564328" cy="8370983"/>
          </a:xfrm>
          <a:custGeom>
            <a:avLst/>
            <a:gdLst/>
            <a:ahLst/>
            <a:cxnLst/>
            <a:rect l="l" t="t" r="r" b="b"/>
            <a:pathLst>
              <a:path w="18846492" h="12556475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 lIns="91440" tIns="45720" rIns="91440" bIns="45720" anchor="t"/>
          <a:lstStyle/>
          <a:p>
            <a:r>
              <a:rPr lang="nl-BE" sz="6650" dirty="0">
                <a:latin typeface="Montserrat"/>
                <a:ea typeface="Montserrat"/>
                <a:cs typeface="Montserrat"/>
              </a:rPr>
              <a:t>​</a:t>
            </a:r>
            <a:endParaRPr lang="nl-BE" sz="1200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0078CC63-997A-797B-AA51-447FEC160FF6}"/>
              </a:ext>
            </a:extLst>
          </p:cNvPr>
          <p:cNvSpPr txBox="1"/>
          <p:nvPr/>
        </p:nvSpPr>
        <p:spPr>
          <a:xfrm>
            <a:off x="702033" y="604269"/>
            <a:ext cx="539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"/>
              </a:rPr>
              <a:t>OUR MAIN FEATURES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BEDE1467-7D03-5C34-5198-7514E797081D}"/>
              </a:ext>
            </a:extLst>
          </p:cNvPr>
          <p:cNvSpPr txBox="1"/>
          <p:nvPr/>
        </p:nvSpPr>
        <p:spPr>
          <a:xfrm>
            <a:off x="2431055" y="2045912"/>
            <a:ext cx="3237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Become a User / Organizer </a:t>
            </a:r>
            <a:endParaRPr lang="en-US" dirty="0"/>
          </a:p>
          <a:p>
            <a:endParaRPr lang="nl-NL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8E5925E-8839-C6A5-C10D-ABB8E033368B}"/>
              </a:ext>
            </a:extLst>
          </p:cNvPr>
          <p:cNvSpPr txBox="1"/>
          <p:nvPr/>
        </p:nvSpPr>
        <p:spPr>
          <a:xfrm>
            <a:off x="6937850" y="2045911"/>
            <a:ext cx="2856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Organizer dashboard</a:t>
            </a:r>
            <a:endParaRPr lang="en-US" dirty="0"/>
          </a:p>
          <a:p>
            <a:endParaRPr lang="nl-NL" dirty="0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A2D4396D-032B-568A-6CC5-4223043D45DD}"/>
              </a:ext>
            </a:extLst>
          </p:cNvPr>
          <p:cNvSpPr txBox="1"/>
          <p:nvPr/>
        </p:nvSpPr>
        <p:spPr>
          <a:xfrm>
            <a:off x="3327413" y="3558557"/>
            <a:ext cx="104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Intake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16C765B-C22F-30CD-49B7-DBB49D3F6835}"/>
              </a:ext>
            </a:extLst>
          </p:cNvPr>
          <p:cNvSpPr txBox="1"/>
          <p:nvPr/>
        </p:nvSpPr>
        <p:spPr>
          <a:xfrm>
            <a:off x="7661564" y="3436997"/>
            <a:ext cx="251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Matching algorithm </a:t>
            </a:r>
          </a:p>
          <a:p>
            <a:endParaRPr lang="nl-NL" dirty="0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2960FD89-DB4D-762B-B9BE-B1D8AF7C48EB}"/>
              </a:ext>
            </a:extLst>
          </p:cNvPr>
          <p:cNvSpPr txBox="1"/>
          <p:nvPr/>
        </p:nvSpPr>
        <p:spPr>
          <a:xfrm>
            <a:off x="5146963" y="4830494"/>
            <a:ext cx="281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Grouping algorithm</a:t>
            </a:r>
          </a:p>
          <a:p>
            <a:endParaRPr lang="nl-NL" dirty="0"/>
          </a:p>
        </p:txBody>
      </p:sp>
      <p:pic>
        <p:nvPicPr>
          <p:cNvPr id="4" name="Afbeelding 3" descr="Afbeelding met tekst, schermopname, Lettertype, ontwerp&#10;&#10;Door AI gegenereerde inhoud is mogelijk onjuist.">
            <a:extLst>
              <a:ext uri="{FF2B5EF4-FFF2-40B4-BE49-F238E27FC236}">
                <a16:creationId xmlns:a16="http://schemas.microsoft.com/office/drawing/2014/main" id="{16302A35-E336-5D84-2DC5-90B217D2D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4196" y="0"/>
            <a:ext cx="5207804" cy="34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travel group&#10;&#10;AI-generated content may be incorrect.">
            <a:extLst>
              <a:ext uri="{FF2B5EF4-FFF2-40B4-BE49-F238E27FC236}">
                <a16:creationId xmlns:a16="http://schemas.microsoft.com/office/drawing/2014/main" id="{7D835636-42F1-F3FE-5138-B0BB90CC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7" t="-227" r="127" b="-455"/>
          <a:stretch>
            <a:fillRect/>
          </a:stretch>
        </p:blipFill>
        <p:spPr>
          <a:xfrm>
            <a:off x="0" y="5317"/>
            <a:ext cx="12192988" cy="6851231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ACD3E78-55D6-3E86-FD0F-B505189DC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" y="5383"/>
            <a:ext cx="7553325" cy="2076450"/>
          </a:xfrm>
          <a:prstGeom prst="rect">
            <a:avLst/>
          </a:prstGeom>
        </p:spPr>
      </p:pic>
      <p:pic>
        <p:nvPicPr>
          <p:cNvPr id="6" name="Picture 5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6905FF7-8F94-B4CB-48CA-CCC300C97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05225"/>
            <a:ext cx="8896350" cy="3152775"/>
          </a:xfrm>
          <a:prstGeom prst="rect">
            <a:avLst/>
          </a:prstGeom>
        </p:spPr>
      </p:pic>
      <p:pic>
        <p:nvPicPr>
          <p:cNvPr id="2" name="Afbeelding 1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83B25322-0539-DB4F-556D-E9CB2A931E8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51" y="6020601"/>
            <a:ext cx="1256097" cy="8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C62C49-9465-A4AA-DCE5-74BC5506D1E7}"/>
              </a:ext>
            </a:extLst>
          </p:cNvPr>
          <p:cNvSpPr/>
          <p:nvPr/>
        </p:nvSpPr>
        <p:spPr>
          <a:xfrm>
            <a:off x="-165199" y="-314518"/>
            <a:ext cx="12564328" cy="8370983"/>
          </a:xfrm>
          <a:custGeom>
            <a:avLst/>
            <a:gdLst/>
            <a:ahLst/>
            <a:cxnLst/>
            <a:rect l="l" t="t" r="r" b="b"/>
            <a:pathLst>
              <a:path w="18846492" h="12556475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  <p:txBody>
          <a:bodyPr lIns="91440" tIns="45720" rIns="91440" bIns="45720" anchor="t"/>
          <a:lstStyle/>
          <a:p>
            <a:endParaRPr lang="nl-BE" sz="1200" dirty="0"/>
          </a:p>
        </p:txBody>
      </p:sp>
      <p:pic>
        <p:nvPicPr>
          <p:cNvPr id="3" name="Afbeelding 2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8588A1A7-C251-D4A5-943B-42025210B38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75" y="6020602"/>
            <a:ext cx="1256097" cy="837398"/>
          </a:xfrm>
          <a:prstGeom prst="rect">
            <a:avLst/>
          </a:prstGeom>
        </p:spPr>
      </p:pic>
      <p:pic>
        <p:nvPicPr>
          <p:cNvPr id="5" name="Graphic 4" descr="Lichten aan silhouet">
            <a:extLst>
              <a:ext uri="{FF2B5EF4-FFF2-40B4-BE49-F238E27FC236}">
                <a16:creationId xmlns:a16="http://schemas.microsoft.com/office/drawing/2014/main" id="{135399E1-48D4-4127-9F55-63E325F70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041" y="2971800"/>
            <a:ext cx="914400" cy="9144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E5C630E-07CA-3511-9F9D-0B53037CD82A}"/>
              </a:ext>
            </a:extLst>
          </p:cNvPr>
          <p:cNvSpPr txBox="1"/>
          <p:nvPr/>
        </p:nvSpPr>
        <p:spPr>
          <a:xfrm>
            <a:off x="789707" y="370741"/>
            <a:ext cx="770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"/>
              </a:rPr>
              <a:t>OUR EXTRA FEATURES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24A4125-2A57-A5D4-66F4-CBC07BBFE1AE}"/>
              </a:ext>
            </a:extLst>
          </p:cNvPr>
          <p:cNvSpPr txBox="1"/>
          <p:nvPr/>
        </p:nvSpPr>
        <p:spPr>
          <a:xfrm>
            <a:off x="3305614" y="1401435"/>
            <a:ext cx="240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Calendar</a:t>
            </a:r>
            <a:r>
              <a:rPr lang="nl-NL" dirty="0"/>
              <a:t> (</a:t>
            </a:r>
            <a:r>
              <a:rPr lang="nl-NL" dirty="0" err="1"/>
              <a:t>ICal</a:t>
            </a:r>
            <a:r>
              <a:rPr lang="nl-NL" dirty="0"/>
              <a:t>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AD2BE3C-04DD-7CBE-8C5C-352471B8AD6F}"/>
              </a:ext>
            </a:extLst>
          </p:cNvPr>
          <p:cNvSpPr txBox="1"/>
          <p:nvPr/>
        </p:nvSpPr>
        <p:spPr>
          <a:xfrm>
            <a:off x="6096000" y="1832092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Notifications</a:t>
            </a:r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48AD937-BDFE-320D-C150-259401EC8D7F}"/>
              </a:ext>
            </a:extLst>
          </p:cNvPr>
          <p:cNvSpPr txBox="1"/>
          <p:nvPr/>
        </p:nvSpPr>
        <p:spPr>
          <a:xfrm>
            <a:off x="1454103" y="1842006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Go </a:t>
            </a:r>
            <a:r>
              <a:rPr lang="nl-NL" dirty="0" err="1"/>
              <a:t>with</a:t>
            </a:r>
            <a:r>
              <a:rPr lang="nl-NL" dirty="0"/>
              <a:t> a Buddy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5F769A3-2327-859D-94DB-BBAC57943920}"/>
              </a:ext>
            </a:extLst>
          </p:cNvPr>
          <p:cNvSpPr txBox="1"/>
          <p:nvPr/>
        </p:nvSpPr>
        <p:spPr>
          <a:xfrm>
            <a:off x="4816840" y="2351829"/>
            <a:ext cx="292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advance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49D8960-A3EE-D7B8-2DFD-7E2903D4B412}"/>
              </a:ext>
            </a:extLst>
          </p:cNvPr>
          <p:cNvSpPr txBox="1"/>
          <p:nvPr/>
        </p:nvSpPr>
        <p:spPr>
          <a:xfrm>
            <a:off x="2615776" y="2396371"/>
            <a:ext cx="153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Leave</a:t>
            </a:r>
            <a:r>
              <a:rPr lang="nl-NL" dirty="0"/>
              <a:t> Group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E7FE03C-96E8-0179-A5CD-BA2EA36205ED}"/>
              </a:ext>
            </a:extLst>
          </p:cNvPr>
          <p:cNvSpPr txBox="1"/>
          <p:nvPr/>
        </p:nvSpPr>
        <p:spPr>
          <a:xfrm>
            <a:off x="314197" y="1137923"/>
            <a:ext cx="181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As a User: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8EA63F1-A090-69EA-B66C-882813791E81}"/>
              </a:ext>
            </a:extLst>
          </p:cNvPr>
          <p:cNvSpPr txBox="1"/>
          <p:nvPr/>
        </p:nvSpPr>
        <p:spPr>
          <a:xfrm>
            <a:off x="468647" y="3686308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As </a:t>
            </a:r>
            <a:r>
              <a:rPr lang="nl-NL" b="1" dirty="0" err="1"/>
              <a:t>an</a:t>
            </a:r>
            <a:r>
              <a:rPr lang="nl-NL" b="1" dirty="0"/>
              <a:t> </a:t>
            </a:r>
            <a:r>
              <a:rPr lang="nl-NL" b="1" dirty="0" err="1"/>
              <a:t>Organizer</a:t>
            </a:r>
            <a:r>
              <a:rPr lang="nl-NL" b="1" dirty="0"/>
              <a:t>: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D9BCB75-75CD-B237-C122-91A48CAF297B}"/>
              </a:ext>
            </a:extLst>
          </p:cNvPr>
          <p:cNvSpPr txBox="1"/>
          <p:nvPr/>
        </p:nvSpPr>
        <p:spPr>
          <a:xfrm>
            <a:off x="1518217" y="4868479"/>
            <a:ext cx="32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Delete/ make </a:t>
            </a:r>
            <a:r>
              <a:rPr lang="nl-NL" dirty="0" err="1"/>
              <a:t>travel</a:t>
            </a:r>
            <a:r>
              <a:rPr lang="nl-NL" dirty="0"/>
              <a:t> offers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E9A6B3B-5032-3969-2959-74A408ADB967}"/>
              </a:ext>
            </a:extLst>
          </p:cNvPr>
          <p:cNvSpPr txBox="1"/>
          <p:nvPr/>
        </p:nvSpPr>
        <p:spPr>
          <a:xfrm>
            <a:off x="4508664" y="4427770"/>
            <a:ext cx="375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</a:t>
            </a:r>
            <a:r>
              <a:rPr lang="nl-NL" dirty="0"/>
              <a:t> / delete  a </a:t>
            </a:r>
            <a:r>
              <a:rPr lang="nl-NL" dirty="0" err="1"/>
              <a:t>group</a:t>
            </a:r>
            <a:r>
              <a:rPr lang="nl-NL" dirty="0"/>
              <a:t> (member)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45A4F76B-2FC4-2250-041A-DFC06E399B92}"/>
              </a:ext>
            </a:extLst>
          </p:cNvPr>
          <p:cNvSpPr txBox="1"/>
          <p:nvPr/>
        </p:nvSpPr>
        <p:spPr>
          <a:xfrm>
            <a:off x="4299453" y="5347286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Look at </a:t>
            </a:r>
            <a:r>
              <a:rPr lang="nl-NL" dirty="0" err="1"/>
              <a:t>everyones</a:t>
            </a:r>
            <a:r>
              <a:rPr lang="nl-NL" dirty="0"/>
              <a:t>’ contact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08C4EF7-D032-A98F-5A97-0B6C56C85CC8}"/>
              </a:ext>
            </a:extLst>
          </p:cNvPr>
          <p:cNvSpPr txBox="1"/>
          <p:nvPr/>
        </p:nvSpPr>
        <p:spPr>
          <a:xfrm>
            <a:off x="8576276" y="135685"/>
            <a:ext cx="382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Responsive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Ipad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computer</a:t>
            </a:r>
          </a:p>
        </p:txBody>
      </p:sp>
      <p:pic>
        <p:nvPicPr>
          <p:cNvPr id="7" name="Afbeelding 6" descr="Afbeelding met tekst, Website, Webpagina, schermopname&#10;&#10;Door AI gegenereerde inhoud is mogelijk onjuist.">
            <a:extLst>
              <a:ext uri="{FF2B5EF4-FFF2-40B4-BE49-F238E27FC236}">
                <a16:creationId xmlns:a16="http://schemas.microsoft.com/office/drawing/2014/main" id="{1AEEB94C-7BC9-C289-28AD-184028EAF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91" y="643026"/>
            <a:ext cx="3336087" cy="2179014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57740F72-A344-6796-DAB3-968EE7A71040}"/>
              </a:ext>
            </a:extLst>
          </p:cNvPr>
          <p:cNvSpPr/>
          <p:nvPr/>
        </p:nvSpPr>
        <p:spPr>
          <a:xfrm>
            <a:off x="1059257" y="1248348"/>
            <a:ext cx="7315200" cy="180788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74192E77-72DF-E9C7-D849-A0AAE5DAA7F7}"/>
              </a:ext>
            </a:extLst>
          </p:cNvPr>
          <p:cNvSpPr/>
          <p:nvPr/>
        </p:nvSpPr>
        <p:spPr>
          <a:xfrm>
            <a:off x="1177634" y="4165115"/>
            <a:ext cx="7315200" cy="180788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98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D97F625-E536-26C2-112F-A0E2DF8581D2}"/>
              </a:ext>
            </a:extLst>
          </p:cNvPr>
          <p:cNvSpPr/>
          <p:nvPr/>
        </p:nvSpPr>
        <p:spPr>
          <a:xfrm>
            <a:off x="-186164" y="0"/>
            <a:ext cx="12564328" cy="8370983"/>
          </a:xfrm>
          <a:custGeom>
            <a:avLst/>
            <a:gdLst/>
            <a:ahLst/>
            <a:cxnLst/>
            <a:rect l="l" t="t" r="r" b="b"/>
            <a:pathLst>
              <a:path w="18846492" h="12556475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nl-BE" sz="1200"/>
          </a:p>
        </p:txBody>
      </p:sp>
      <p:pic>
        <p:nvPicPr>
          <p:cNvPr id="4" name="Afbeelding 3" descr="Afbeelding met tekst, schermopname, nummer, Parallel&#10;&#10;Door AI gegenereerde inhoud is mogelijk onjuist.">
            <a:extLst>
              <a:ext uri="{FF2B5EF4-FFF2-40B4-BE49-F238E27FC236}">
                <a16:creationId xmlns:a16="http://schemas.microsoft.com/office/drawing/2014/main" id="{96DE0BD0-C6E8-86F4-2C72-874EB697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1" y="967926"/>
            <a:ext cx="9045147" cy="5791219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E98DB98-9290-8452-35E0-961EACEC66FF}"/>
              </a:ext>
            </a:extLst>
          </p:cNvPr>
          <p:cNvSpPr txBox="1"/>
          <p:nvPr/>
        </p:nvSpPr>
        <p:spPr>
          <a:xfrm>
            <a:off x="271849" y="210225"/>
            <a:ext cx="682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"/>
              </a:rPr>
              <a:t>OUR ERD MODEL</a:t>
            </a:r>
            <a:endParaRPr lang="nl-NL" sz="3600" dirty="0"/>
          </a:p>
        </p:txBody>
      </p:sp>
      <p:pic>
        <p:nvPicPr>
          <p:cNvPr id="6" name="Afbeelding 5" descr="Afbeelding met tekst, Lettertype, Graphics, ontwerp&#10;&#10;Door AI gegenereerde inhoud is mogelijk onjuist.">
            <a:extLst>
              <a:ext uri="{FF2B5EF4-FFF2-40B4-BE49-F238E27FC236}">
                <a16:creationId xmlns:a16="http://schemas.microsoft.com/office/drawing/2014/main" id="{76C55CAD-53B3-C10B-E3DC-20E684006F8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75" y="6020602"/>
            <a:ext cx="1256097" cy="8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449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380</Words>
  <Application>Microsoft Macintosh PowerPoint</Application>
  <PresentationFormat>Breedbeeld</PresentationFormat>
  <Paragraphs>89</Paragraphs>
  <Slides>11</Slides>
  <Notes>4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Helvetica World</vt:lpstr>
      <vt:lpstr>ITC Franklin Gothic LT</vt:lpstr>
      <vt:lpstr>Montserrat</vt:lpstr>
      <vt:lpstr>Montserrat Bold</vt:lpstr>
      <vt:lpstr>UGent Panno Text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Axelle Van Langenhove</dc:creator>
  <cp:lastModifiedBy>Thibault Ledegen</cp:lastModifiedBy>
  <cp:revision>13</cp:revision>
  <dcterms:created xsi:type="dcterms:W3CDTF">2025-12-10T13:34:33Z</dcterms:created>
  <dcterms:modified xsi:type="dcterms:W3CDTF">2025-12-19T17:43:11Z</dcterms:modified>
</cp:coreProperties>
</file>